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12"/>
  </p:notesMasterIdLst>
  <p:sldIdLst>
    <p:sldId id="258" r:id="rId2"/>
    <p:sldId id="269" r:id="rId3"/>
    <p:sldId id="265" r:id="rId4"/>
    <p:sldId id="272" r:id="rId5"/>
    <p:sldId id="273" r:id="rId6"/>
    <p:sldId id="270" r:id="rId7"/>
    <p:sldId id="266" r:id="rId8"/>
    <p:sldId id="263" r:id="rId9"/>
    <p:sldId id="267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64B1"/>
    <a:srgbClr val="4FA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/>
    <p:restoredTop sz="94666"/>
  </p:normalViewPr>
  <p:slideViewPr>
    <p:cSldViewPr snapToGrid="0" snapToObjects="1">
      <p:cViewPr varScale="1">
        <p:scale>
          <a:sx n="108" d="100"/>
          <a:sy n="108" d="100"/>
        </p:scale>
        <p:origin x="12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8" Type="http://schemas.openxmlformats.org/officeDocument/2006/relationships/slide" Target="slides/slide7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7" Type="http://schemas.openxmlformats.org/officeDocument/2006/relationships/customXml" Target="../customXml/item1.xml"/><Relationship Id="rId16" Type="http://schemas.openxmlformats.org/officeDocument/2006/relationships/tableStyles" Target="tableStyles.xml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EBB8D-C32B-164B-B719-F8B849130C24}" type="datetimeFigureOut">
              <a:rPr lang="en-US" smtClean="0"/>
              <a:t>8/28/18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E2631-855F-9049-9043-434E35733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79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5973918"/>
            <a:ext cx="9144000" cy="165100"/>
          </a:xfrm>
          <a:prstGeom prst="rect">
            <a:avLst/>
          </a:prstGeom>
          <a:solidFill>
            <a:srgbClr val="90C7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itchFamily="-108" charset="0"/>
              <a:cs typeface="Arial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189818"/>
            <a:ext cx="9144000" cy="165100"/>
          </a:xfrm>
          <a:prstGeom prst="rect">
            <a:avLst/>
          </a:prstGeom>
          <a:solidFill>
            <a:srgbClr val="50AD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itchFamily="-108" charset="0"/>
              <a:cs typeface="Arial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669506" y="6452685"/>
            <a:ext cx="5804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8th </a:t>
            </a:r>
            <a:r>
              <a:rPr lang="en-US" b="1" dirty="0">
                <a:solidFill>
                  <a:schemeClr val="bg1"/>
                </a:solidFill>
              </a:rPr>
              <a:t>Surgical Research &amp; Innovation Ideas </a:t>
            </a:r>
            <a:r>
              <a:rPr lang="en-US" b="1" dirty="0" smtClean="0">
                <a:solidFill>
                  <a:schemeClr val="bg1"/>
                </a:solidFill>
              </a:rPr>
              <a:t>Symposium 2018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403257"/>
            <a:ext cx="9144000" cy="454743"/>
          </a:xfrm>
          <a:prstGeom prst="rect">
            <a:avLst/>
          </a:prstGeom>
          <a:solidFill>
            <a:srgbClr val="1B64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itchFamily="-108" charset="0"/>
              <a:cs typeface="Arial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1110243" y="6452685"/>
            <a:ext cx="6923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8th </a:t>
            </a:r>
            <a:r>
              <a:rPr lang="en-US" b="1" dirty="0">
                <a:solidFill>
                  <a:schemeClr val="bg1"/>
                </a:solidFill>
              </a:rPr>
              <a:t>Surgical Research &amp; Innovation Ideas </a:t>
            </a:r>
            <a:r>
              <a:rPr lang="en-US" b="1" dirty="0" smtClean="0">
                <a:solidFill>
                  <a:schemeClr val="bg1"/>
                </a:solidFill>
              </a:rPr>
              <a:t>Symposium 2018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3" name="Picture 4" descr="HMC MASTER PANTONE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530" y="165373"/>
            <a:ext cx="3690937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5900" y="172914"/>
            <a:ext cx="8711513" cy="580767"/>
          </a:xfrm>
        </p:spPr>
        <p:txBody>
          <a:bodyPr anchor="b">
            <a:noAutofit/>
          </a:bodyPr>
          <a:lstStyle>
            <a:lvl1pPr algn="l">
              <a:defRPr lang="en-US" sz="2800" b="1" kern="1200" baseline="0" dirty="0" smtClean="0">
                <a:solidFill>
                  <a:srgbClr val="1B64B1"/>
                </a:solidFill>
                <a:latin typeface="Arial" charset="0"/>
                <a:ea typeface="MS PGothic" pitchFamily="34" charset="-128"/>
                <a:cs typeface="Arial" charset="0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403256"/>
            <a:ext cx="9144000" cy="454743"/>
          </a:xfrm>
          <a:prstGeom prst="rect">
            <a:avLst/>
          </a:prstGeom>
          <a:solidFill>
            <a:srgbClr val="1B64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itchFamily="-108" charset="0"/>
              <a:cs typeface="Arial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5900" y="1092226"/>
            <a:ext cx="8712200" cy="5153891"/>
          </a:xfrm>
        </p:spPr>
        <p:txBody>
          <a:bodyPr/>
          <a:lstStyle>
            <a:lvl1pPr>
              <a:defRPr sz="2400"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 flipV="1">
            <a:off x="215900" y="855023"/>
            <a:ext cx="8711855" cy="23751"/>
          </a:xfrm>
          <a:prstGeom prst="line">
            <a:avLst/>
          </a:prstGeom>
          <a:ln w="12700">
            <a:solidFill>
              <a:srgbClr val="1A6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1110243" y="6452685"/>
            <a:ext cx="6923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8th </a:t>
            </a:r>
            <a:r>
              <a:rPr lang="en-US" b="1" dirty="0">
                <a:solidFill>
                  <a:schemeClr val="bg1"/>
                </a:solidFill>
              </a:rPr>
              <a:t>Surgical Research &amp; Innovation Ideas </a:t>
            </a:r>
            <a:r>
              <a:rPr lang="en-US" b="1" dirty="0" smtClean="0">
                <a:solidFill>
                  <a:schemeClr val="bg1"/>
                </a:solidFill>
              </a:rPr>
              <a:t>Symposium 2018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9AE3E-3BCC-7147-A9D7-54A1C0EAED02}" type="datetimeFigureOut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B7B61-28FA-0346-BA4E-526F879C4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9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1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52" y="1852552"/>
            <a:ext cx="8906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1A64B1"/>
                </a:solidFill>
                <a:latin typeface="Arial" charset="0"/>
                <a:ea typeface="Arial" charset="0"/>
                <a:cs typeface="Arial" charset="0"/>
              </a:rPr>
              <a:t>Add title of your presentation for the technological track</a:t>
            </a:r>
            <a:endParaRPr lang="en-US" sz="3600" dirty="0">
              <a:solidFill>
                <a:srgbClr val="1A64B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52" y="3277790"/>
            <a:ext cx="8906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4FADE5"/>
                </a:solidFill>
                <a:latin typeface="Arial" charset="0"/>
                <a:ea typeface="Arial" charset="0"/>
                <a:cs typeface="Arial" charset="0"/>
              </a:rPr>
              <a:t>Name</a:t>
            </a:r>
            <a:r>
              <a:rPr lang="en-US" sz="2400" baseline="30000" dirty="0" smtClean="0">
                <a:solidFill>
                  <a:srgbClr val="4FADE5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400" dirty="0" smtClean="0">
                <a:solidFill>
                  <a:srgbClr val="4FADE5"/>
                </a:solidFill>
                <a:latin typeface="Arial" charset="0"/>
                <a:ea typeface="Arial" charset="0"/>
                <a:cs typeface="Arial" charset="0"/>
              </a:rPr>
              <a:t>, Name</a:t>
            </a:r>
            <a:r>
              <a:rPr lang="en-US" sz="2400" baseline="30000" dirty="0" smtClean="0">
                <a:solidFill>
                  <a:srgbClr val="4FADE5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400" dirty="0" smtClean="0">
                <a:solidFill>
                  <a:srgbClr val="4FADE5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mr-IN" sz="2400" dirty="0" smtClean="0">
                <a:solidFill>
                  <a:srgbClr val="4FADE5"/>
                </a:solidFill>
                <a:latin typeface="Arial" charset="0"/>
                <a:ea typeface="Arial" charset="0"/>
                <a:cs typeface="Arial" charset="0"/>
              </a:rPr>
              <a:t>……</a:t>
            </a:r>
            <a:endParaRPr lang="en-US" sz="2400" dirty="0" smtClean="0">
              <a:solidFill>
                <a:srgbClr val="4FADE5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1600" i="1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Arial" charset="0"/>
                <a:cs typeface="Arial" charset="0"/>
              </a:rPr>
              <a:t>Add team member’s name along with the corresponding number of affiliated facility/department</a:t>
            </a:r>
            <a:endParaRPr lang="en-US" sz="1600" i="1" dirty="0">
              <a:solidFill>
                <a:schemeClr val="bg1">
                  <a:lumMod val="8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52" y="4406694"/>
            <a:ext cx="89064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AutoNum type="arabicPeriod"/>
            </a:pPr>
            <a:r>
              <a:rPr lang="en-US" sz="1600" dirty="0" smtClean="0">
                <a:solidFill>
                  <a:srgbClr val="1A64B1"/>
                </a:solidFill>
                <a:latin typeface="Arial" charset="0"/>
                <a:ea typeface="Arial" charset="0"/>
                <a:cs typeface="Arial" charset="0"/>
              </a:rPr>
              <a:t>Add affiliated </a:t>
            </a:r>
            <a:r>
              <a:rPr lang="en-US" sz="1600" dirty="0">
                <a:solidFill>
                  <a:srgbClr val="1A64B1"/>
                </a:solidFill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US" sz="1600" dirty="0" smtClean="0">
                <a:solidFill>
                  <a:srgbClr val="1A64B1"/>
                </a:solidFill>
                <a:latin typeface="Arial" charset="0"/>
                <a:ea typeface="Arial" charset="0"/>
                <a:cs typeface="Arial" charset="0"/>
              </a:rPr>
              <a:t>epartment (e.g. Orthopedic, Urology, etc.) and facility (e.g. HGH, AKH, etc.)</a:t>
            </a:r>
          </a:p>
          <a:p>
            <a:pPr marL="342900" indent="-342900">
              <a:buFontTx/>
              <a:buAutoNum type="arabicPeriod"/>
            </a:pPr>
            <a:r>
              <a:rPr lang="en-US" sz="1600" dirty="0" smtClean="0">
                <a:solidFill>
                  <a:srgbClr val="1A64B1"/>
                </a:solidFill>
                <a:latin typeface="Arial" charset="0"/>
                <a:ea typeface="Arial" charset="0"/>
                <a:cs typeface="Arial" charset="0"/>
              </a:rPr>
              <a:t>Add affiliated department (e.g. Orthopedic, Urology, etc.) and facility (e.g. HGH, AKH, etc.)</a:t>
            </a:r>
          </a:p>
          <a:p>
            <a:pPr marL="342900" indent="-342900">
              <a:buFontTx/>
              <a:buAutoNum type="arabicPeriod"/>
            </a:pPr>
            <a:r>
              <a:rPr lang="mr-IN" sz="1600" dirty="0" smtClean="0">
                <a:solidFill>
                  <a:srgbClr val="1A64B1"/>
                </a:solidFill>
                <a:latin typeface="Arial" charset="0"/>
                <a:ea typeface="Arial" charset="0"/>
                <a:cs typeface="Arial" charset="0"/>
              </a:rPr>
              <a:t>……</a:t>
            </a:r>
            <a:endParaRPr lang="en-US" sz="1600" dirty="0" smtClean="0">
              <a:solidFill>
                <a:srgbClr val="1A64B1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lvl="0" indent="-342900">
              <a:buAutoNum type="arabicPeriod"/>
            </a:pPr>
            <a:endParaRPr lang="en-US" sz="1600" dirty="0" smtClean="0">
              <a:solidFill>
                <a:srgbClr val="1A64B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18752" y="3167181"/>
            <a:ext cx="8906494" cy="0"/>
          </a:xfrm>
          <a:prstGeom prst="line">
            <a:avLst/>
          </a:prstGeom>
          <a:ln w="12700">
            <a:solidFill>
              <a:srgbClr val="1A6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REFERENCES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en-US" sz="1800" dirty="0" smtClean="0"/>
              <a:t>Add Reference 1</a:t>
            </a:r>
          </a:p>
          <a:p>
            <a:pPr algn="just"/>
            <a:r>
              <a:rPr lang="en-US" altLang="en-US" sz="1800" dirty="0" smtClean="0"/>
              <a:t>Add Reference 2</a:t>
            </a:r>
          </a:p>
          <a:p>
            <a:pPr algn="just"/>
            <a:r>
              <a:rPr lang="mr-IN" altLang="en-US" sz="1800" dirty="0" smtClean="0"/>
              <a:t>…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55587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CLINICAL PROBLEM</a:t>
            </a:r>
          </a:p>
          <a:p>
            <a:pPr lvl="1"/>
            <a:r>
              <a:rPr lang="en-US" sz="2000" dirty="0" smtClean="0"/>
              <a:t>Unmet Clinical Need</a:t>
            </a:r>
          </a:p>
          <a:p>
            <a:pPr lvl="1"/>
            <a:r>
              <a:rPr lang="en-US" sz="2000" dirty="0" smtClean="0"/>
              <a:t>Size and Impact</a:t>
            </a:r>
            <a:endParaRPr lang="en-US" sz="2000" dirty="0" smtClean="0"/>
          </a:p>
          <a:p>
            <a:pPr lvl="1"/>
            <a:r>
              <a:rPr lang="en-US" sz="2000" dirty="0" smtClean="0"/>
              <a:t>Existing Solutions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PROPOSED SOLUTION</a:t>
            </a:r>
          </a:p>
          <a:p>
            <a:pPr lvl="1"/>
            <a:r>
              <a:rPr lang="en-US" sz="2000" dirty="0" smtClean="0"/>
              <a:t>The Idea</a:t>
            </a:r>
          </a:p>
          <a:p>
            <a:pPr lvl="1"/>
            <a:r>
              <a:rPr lang="en-US" sz="2000" dirty="0" smtClean="0"/>
              <a:t>Related Works</a:t>
            </a:r>
          </a:p>
          <a:p>
            <a:pPr lvl="1"/>
            <a:r>
              <a:rPr lang="en-US" sz="2000" dirty="0" smtClean="0"/>
              <a:t>Key Advantages</a:t>
            </a:r>
          </a:p>
          <a:p>
            <a:pPr lvl="1"/>
            <a:r>
              <a:rPr lang="en-US" sz="2000" dirty="0" smtClean="0"/>
              <a:t>Implementation Plan</a:t>
            </a:r>
          </a:p>
        </p:txBody>
      </p:sp>
    </p:spTree>
    <p:extLst>
      <p:ext uri="{BB962C8B-B14F-4D97-AF65-F5344CB8AC3E}">
        <p14:creationId xmlns:p14="http://schemas.microsoft.com/office/powerpoint/2010/main" val="102854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CLINICAL PROBLEM: Unmet Clinical Need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en-US" sz="2400" dirty="0" smtClean="0"/>
              <a:t>Provide brief </a:t>
            </a:r>
            <a:r>
              <a:rPr lang="en-US" altLang="en-US" i="1" u="sng" dirty="0" smtClean="0"/>
              <a:t>b</a:t>
            </a:r>
            <a:r>
              <a:rPr lang="en-US" altLang="en-US" sz="2400" i="1" u="sng" dirty="0" smtClean="0"/>
              <a:t>ackground</a:t>
            </a:r>
            <a:r>
              <a:rPr lang="en-US" altLang="en-US" sz="2400" dirty="0" smtClean="0"/>
              <a:t> of the clinical problem you are trying to solve. </a:t>
            </a:r>
          </a:p>
          <a:p>
            <a:pPr algn="just"/>
            <a:r>
              <a:rPr lang="en-US" altLang="en-US" sz="2400" dirty="0" smtClean="0"/>
              <a:t>Clearly define the </a:t>
            </a:r>
            <a:r>
              <a:rPr lang="en-US" altLang="en-US" sz="2400" i="1" u="sng" dirty="0" smtClean="0"/>
              <a:t>unmet clinical need</a:t>
            </a:r>
            <a:r>
              <a:rPr lang="en-US" altLang="en-US" dirty="0" smtClean="0"/>
              <a:t> in one sentence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7017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CLINICAL PROBLEM: Size and Impact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en-US" dirty="0" smtClean="0"/>
              <a:t>Include </a:t>
            </a:r>
            <a:r>
              <a:rPr lang="en-US" altLang="en-US" sz="2400" dirty="0" smtClean="0"/>
              <a:t>the </a:t>
            </a:r>
            <a:r>
              <a:rPr lang="en-US" altLang="en-US" sz="2400" i="1" u="sng" dirty="0" smtClean="0"/>
              <a:t>size</a:t>
            </a:r>
            <a:r>
              <a:rPr lang="en-US" altLang="en-US" sz="2400" dirty="0" smtClean="0"/>
              <a:t> of your clinical problem in Qatar and </a:t>
            </a:r>
            <a:r>
              <a:rPr lang="en-US" altLang="en-US" sz="2400" dirty="0" smtClean="0"/>
              <a:t>worldwide</a:t>
            </a:r>
            <a:endParaRPr lang="en-US" altLang="en-US" sz="2400" dirty="0" smtClean="0"/>
          </a:p>
          <a:p>
            <a:pPr lvl="0" algn="just"/>
            <a:r>
              <a:rPr lang="en-US" dirty="0" smtClean="0"/>
              <a:t>Include the extent </a:t>
            </a:r>
            <a:r>
              <a:rPr lang="en-US" dirty="0"/>
              <a:t>of </a:t>
            </a:r>
            <a:r>
              <a:rPr lang="en-US" dirty="0" smtClean="0"/>
              <a:t>direct or indirect </a:t>
            </a:r>
            <a:r>
              <a:rPr lang="en-US" i="1" u="sng" dirty="0"/>
              <a:t>impact</a:t>
            </a:r>
            <a:r>
              <a:rPr lang="en-US" dirty="0"/>
              <a:t> on patient </a:t>
            </a:r>
            <a:r>
              <a:rPr lang="en-US" dirty="0" smtClean="0"/>
              <a:t>care</a:t>
            </a:r>
            <a:endParaRPr lang="en-GB" dirty="0"/>
          </a:p>
          <a:p>
            <a:pPr algn="just"/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9708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CLINICAL PROBLEM: Existing Solutions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en-US" dirty="0" smtClean="0"/>
              <a:t>Include the </a:t>
            </a:r>
            <a:r>
              <a:rPr lang="en-US" altLang="en-US" i="1" u="sng" dirty="0" smtClean="0"/>
              <a:t>currently available solutions</a:t>
            </a:r>
            <a:r>
              <a:rPr lang="en-US" altLang="en-US" dirty="0" smtClean="0"/>
              <a:t> and </a:t>
            </a:r>
            <a:r>
              <a:rPr lang="en-US" altLang="en-US" dirty="0" smtClean="0"/>
              <a:t>their </a:t>
            </a:r>
            <a:r>
              <a:rPr lang="en-US" altLang="en-US" i="1" u="sng" dirty="0" smtClean="0"/>
              <a:t>limitations</a:t>
            </a:r>
            <a:endParaRPr lang="en-US" altLang="en-US" sz="2400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58188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PROPOSED SOLUTION: </a:t>
            </a:r>
            <a:r>
              <a:rPr lang="en-US" dirty="0" smtClean="0"/>
              <a:t>The Idea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en-US" sz="2400" dirty="0" smtClean="0"/>
              <a:t>Describe the </a:t>
            </a:r>
            <a:r>
              <a:rPr lang="en-US" altLang="en-US" sz="2400" i="1" u="sng" dirty="0" smtClean="0"/>
              <a:t>details</a:t>
            </a:r>
            <a:r>
              <a:rPr lang="en-US" altLang="en-US" sz="2400" dirty="0" smtClean="0"/>
              <a:t> of your proposed solution</a:t>
            </a:r>
          </a:p>
        </p:txBody>
      </p:sp>
    </p:spTree>
    <p:extLst>
      <p:ext uri="{BB962C8B-B14F-4D97-AF65-F5344CB8AC3E}">
        <p14:creationId xmlns:p14="http://schemas.microsoft.com/office/powerpoint/2010/main" val="63455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PROPOSED SOLUTION: Related Works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en-US" sz="2400" dirty="0" smtClean="0"/>
              <a:t>Include </a:t>
            </a:r>
            <a:r>
              <a:rPr lang="en-US" altLang="en-US" sz="2400" i="1" u="sng" dirty="0" smtClean="0"/>
              <a:t>patents</a:t>
            </a:r>
            <a:r>
              <a:rPr lang="en-US" altLang="en-US" sz="2400" dirty="0" smtClean="0"/>
              <a:t>, </a:t>
            </a:r>
            <a:r>
              <a:rPr lang="en-US" altLang="en-US" sz="2400" i="1" u="sng" dirty="0" smtClean="0"/>
              <a:t>publications</a:t>
            </a:r>
            <a:r>
              <a:rPr lang="en-US" altLang="en-US" sz="2400" dirty="0" smtClean="0"/>
              <a:t>, or </a:t>
            </a:r>
            <a:r>
              <a:rPr lang="en-US" altLang="en-US" sz="2400" i="1" u="sng" dirty="0" smtClean="0"/>
              <a:t>products</a:t>
            </a:r>
            <a:r>
              <a:rPr lang="en-US" altLang="en-US" sz="2400" dirty="0" smtClean="0"/>
              <a:t> (if any), which are similar to the proposed solution</a:t>
            </a:r>
          </a:p>
        </p:txBody>
      </p:sp>
    </p:spTree>
    <p:extLst>
      <p:ext uri="{BB962C8B-B14F-4D97-AF65-F5344CB8AC3E}">
        <p14:creationId xmlns:p14="http://schemas.microsoft.com/office/powerpoint/2010/main" val="75406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PROPOSED SOLUTION: Key Advantages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en-US" sz="2400" dirty="0" smtClean="0"/>
              <a:t>Describe the features that will make your proposed solution better than the existing solutions</a:t>
            </a:r>
          </a:p>
          <a:p>
            <a:pPr algn="just"/>
            <a:r>
              <a:rPr lang="en-US" altLang="en-US" dirty="0"/>
              <a:t>Describe the </a:t>
            </a:r>
            <a:r>
              <a:rPr lang="en-US" altLang="en-US" dirty="0" smtClean="0"/>
              <a:t>novelty of your </a:t>
            </a:r>
            <a:r>
              <a:rPr lang="en-US" altLang="en-US" dirty="0"/>
              <a:t>proposed solution </a:t>
            </a:r>
            <a:r>
              <a:rPr lang="en-US" altLang="en-US" dirty="0" smtClean="0"/>
              <a:t>as compared to related works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096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PROPOSED SOLUTION: Implementation Plan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en-US" dirty="0" smtClean="0"/>
              <a:t>Propose an realistic implementation plan by:</a:t>
            </a:r>
          </a:p>
          <a:p>
            <a:pPr lvl="1" algn="just"/>
            <a:r>
              <a:rPr lang="en-US" altLang="en-US" sz="2000" dirty="0" smtClean="0"/>
              <a:t>Subdividing your implementation plan into smaller </a:t>
            </a:r>
            <a:r>
              <a:rPr lang="en-US" altLang="en-US" sz="2000" i="1" u="sng" dirty="0" smtClean="0"/>
              <a:t>tasks</a:t>
            </a:r>
            <a:endParaRPr lang="en-US" altLang="en-US" sz="2000" dirty="0" smtClean="0"/>
          </a:p>
          <a:p>
            <a:pPr lvl="1" algn="just"/>
            <a:r>
              <a:rPr lang="en-US" altLang="en-US" sz="2000" dirty="0" smtClean="0"/>
              <a:t>Proposing an estimated </a:t>
            </a:r>
            <a:r>
              <a:rPr lang="en-US" altLang="en-US" sz="2000" i="1" u="sng" dirty="0" smtClean="0"/>
              <a:t>timeline</a:t>
            </a:r>
            <a:r>
              <a:rPr lang="en-US" altLang="en-US" sz="2000" dirty="0" smtClean="0"/>
              <a:t> for completing individual tasks</a:t>
            </a:r>
          </a:p>
          <a:p>
            <a:pPr lvl="1" algn="just"/>
            <a:r>
              <a:rPr lang="en-US" altLang="en-US" sz="2000" dirty="0" smtClean="0"/>
              <a:t>Identifying </a:t>
            </a:r>
            <a:r>
              <a:rPr lang="en-US" altLang="en-US" sz="2000" i="1" u="sng" dirty="0" smtClean="0"/>
              <a:t>resources</a:t>
            </a:r>
            <a:r>
              <a:rPr lang="en-US" altLang="en-US" sz="2000" dirty="0" smtClean="0"/>
              <a:t> (personnel, equipment, etc.) required for each task</a:t>
            </a:r>
          </a:p>
          <a:p>
            <a:pPr lvl="1" algn="just"/>
            <a:r>
              <a:rPr lang="en-US" altLang="en-US" sz="2000" dirty="0" smtClean="0"/>
              <a:t>Suggesting a tentative </a:t>
            </a:r>
            <a:r>
              <a:rPr lang="en-US" altLang="en-US" sz="2000" i="1" u="sng" dirty="0" smtClean="0"/>
              <a:t>budget</a:t>
            </a:r>
            <a:r>
              <a:rPr lang="en-US" altLang="en-US" sz="2000" dirty="0" smtClean="0"/>
              <a:t> based on the resources and timeline</a:t>
            </a:r>
          </a:p>
          <a:p>
            <a:pPr algn="just"/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5729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327A5764F8D042BE7FCDB8CAAEDF81" ma:contentTypeVersion="1" ma:contentTypeDescription="Create a new document." ma:contentTypeScope="" ma:versionID="2872c0ca3622ad70287ca124da2609e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5d3c2ff1dfae606d6f8168c3878679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7FD84CA-82E8-4856-A9FB-F1B7693C2FEA}"/>
</file>

<file path=customXml/itemProps2.xml><?xml version="1.0" encoding="utf-8"?>
<ds:datastoreItem xmlns:ds="http://schemas.openxmlformats.org/officeDocument/2006/customXml" ds:itemID="{9A137406-B736-4B89-92DC-1B773A6B6070}"/>
</file>

<file path=customXml/itemProps3.xml><?xml version="1.0" encoding="utf-8"?>
<ds:datastoreItem xmlns:ds="http://schemas.openxmlformats.org/officeDocument/2006/customXml" ds:itemID="{A86EC59C-F88E-499F-A78D-E073F222F2D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287</Words>
  <Application>Microsoft Macintosh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MS PGothic</vt:lpstr>
      <vt:lpstr>Arial</vt:lpstr>
      <vt:lpstr>Custom Design</vt:lpstr>
      <vt:lpstr>PowerPoint Presentation</vt:lpstr>
      <vt:lpstr>OUTLINE</vt:lpstr>
      <vt:lpstr>CLINICAL PROBLEM: Unmet Clinical Need</vt:lpstr>
      <vt:lpstr>CLINICAL PROBLEM: Size and Impact</vt:lpstr>
      <vt:lpstr>CLINICAL PROBLEM: Existing Solutions</vt:lpstr>
      <vt:lpstr>PROPOSED SOLUTION: The Idea</vt:lpstr>
      <vt:lpstr>PROPOSED SOLUTION: Related Works</vt:lpstr>
      <vt:lpstr>PROPOSED SOLUTION: Key Advantages</vt:lpstr>
      <vt:lpstr>PROPOSED SOLUTION: Implementation Plan</vt:lpstr>
      <vt:lpstr>REFERENCES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36</cp:revision>
  <dcterms:created xsi:type="dcterms:W3CDTF">2018-08-27T07:52:07Z</dcterms:created>
  <dcterms:modified xsi:type="dcterms:W3CDTF">2018-08-28T09:38:55Z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0x01010055327A5764F8D042BE7FCDB8CAAEDF81</vt:lpwstr>
  </property>
</Properties>
</file>