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4170" r:id="rId6"/>
    <p:sldId id="259" r:id="rId7"/>
    <p:sldId id="4168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rena Mendes" userId="5033ba9b-c01c-4b49-b797-5a1f8299c23e" providerId="ADAL" clId="{3B18BCD1-992A-4813-8F0A-8554709FB713}"/>
    <pc:docChg chg="addSld modSld">
      <pc:chgData name="Lourena Mendes" userId="5033ba9b-c01c-4b49-b797-5a1f8299c23e" providerId="ADAL" clId="{3B18BCD1-992A-4813-8F0A-8554709FB713}" dt="2024-02-25T08:13:52.621" v="18" actId="20577"/>
      <pc:docMkLst>
        <pc:docMk/>
      </pc:docMkLst>
      <pc:sldChg chg="modSp new mod">
        <pc:chgData name="Lourena Mendes" userId="5033ba9b-c01c-4b49-b797-5a1f8299c23e" providerId="ADAL" clId="{3B18BCD1-992A-4813-8F0A-8554709FB713}" dt="2024-02-25T08:13:52.621" v="18" actId="20577"/>
        <pc:sldMkLst>
          <pc:docMk/>
          <pc:sldMk cId="4022943990" sldId="4169"/>
        </pc:sldMkLst>
        <pc:spChg chg="mod">
          <ac:chgData name="Lourena Mendes" userId="5033ba9b-c01c-4b49-b797-5a1f8299c23e" providerId="ADAL" clId="{3B18BCD1-992A-4813-8F0A-8554709FB713}" dt="2024-02-25T08:13:52.621" v="18" actId="20577"/>
          <ac:spMkLst>
            <pc:docMk/>
            <pc:sldMk cId="4022943990" sldId="4169"/>
            <ac:spMk id="2" creationId="{9B9D3942-1D49-1230-EE76-38490B4EC6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2327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5096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4165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5223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843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923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4105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91558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80206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8530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4889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AFEA-F3C7-114D-8E38-F9392E6DCC56}" type="datetimeFigureOut">
              <a:rPr lang="en-QA" smtClean="0"/>
              <a:t>25/02/2024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56677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DC18B-E2A7-28C4-C11B-70F4D757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24" y="5115232"/>
            <a:ext cx="10709877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altLang="en-US" sz="2933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Global Health Resilience: Navigating Crisis with Quality Improvement and Patient Safety</a:t>
            </a:r>
          </a:p>
        </p:txBody>
      </p:sp>
    </p:spTree>
    <p:extLst>
      <p:ext uri="{BB962C8B-B14F-4D97-AF65-F5344CB8AC3E}">
        <p14:creationId xmlns:p14="http://schemas.microsoft.com/office/powerpoint/2010/main" val="178976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D91D21C-BEE4-760D-87EB-609A487E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009" y="1368342"/>
            <a:ext cx="8925983" cy="284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933" b="1" dirty="0"/>
              <a:t>Disclosure Statement</a:t>
            </a:r>
          </a:p>
          <a:p>
            <a:pPr eaLnBrk="1" hangingPunct="1"/>
            <a:endParaRPr lang="en-US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3" dirty="0"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I make the following declaration in relation to this presentation:</a:t>
            </a:r>
          </a:p>
          <a:p>
            <a:pPr defTabSz="609585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133" dirty="0">
              <a:latin typeface="Arial" panose="020B0604020202020204" pitchFamily="34" charset="0"/>
              <a:ea typeface="ＭＳ Ｐゴシック" pitchFamily="-106" charset="-128"/>
              <a:cs typeface="Arial" panose="020B0604020202020204" pitchFamily="34" charset="0"/>
            </a:endParaRPr>
          </a:p>
          <a:p>
            <a:pPr marL="457189" indent="-457189" defTabSz="609585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133" dirty="0"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There is NO Conflict of Interest</a:t>
            </a:r>
          </a:p>
          <a:p>
            <a:pPr marL="457189" indent="-457189" algn="just" defTabSz="60958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There is no bias, either commercial or non-commercial</a:t>
            </a:r>
          </a:p>
          <a:p>
            <a:pPr marL="457189" indent="-457189" algn="just" defTabSz="60958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There is no plagiarism or copyright infringement</a:t>
            </a:r>
          </a:p>
        </p:txBody>
      </p:sp>
    </p:spTree>
    <p:extLst>
      <p:ext uri="{BB962C8B-B14F-4D97-AF65-F5344CB8AC3E}">
        <p14:creationId xmlns:p14="http://schemas.microsoft.com/office/powerpoint/2010/main" val="413046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ABE31-EA7E-AEE7-1070-0C3141853EBF}"/>
              </a:ext>
            </a:extLst>
          </p:cNvPr>
          <p:cNvSpPr txBox="1"/>
          <p:nvPr/>
        </p:nvSpPr>
        <p:spPr>
          <a:xfrm>
            <a:off x="1633008" y="902667"/>
            <a:ext cx="8925983" cy="5052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933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Learning Objectives</a:t>
            </a:r>
          </a:p>
          <a:p>
            <a:pPr>
              <a:defRPr/>
            </a:pPr>
            <a:endParaRPr lang="en-US" sz="12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Bef>
                <a:spcPts val="267"/>
              </a:spcBef>
              <a:spcAft>
                <a:spcPts val="267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At the end of this session, participants will be able to:</a:t>
            </a:r>
          </a:p>
          <a:p>
            <a:pPr>
              <a:spcBef>
                <a:spcPts val="267"/>
              </a:spcBef>
              <a:spcAft>
                <a:spcPts val="267"/>
              </a:spcAft>
              <a:defRPr/>
            </a:pPr>
            <a:endParaRPr lang="en-US" sz="1467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189" indent="-457189">
              <a:spcBef>
                <a:spcPts val="267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Understanding Crisis Challenges: Participants will gain a deeper understanding of the unique challenges in providing healthcare during crises and conflicts</a:t>
            </a:r>
          </a:p>
          <a:p>
            <a:pPr marL="457189" indent="-457189">
              <a:spcBef>
                <a:spcPts val="267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Insights from different panelists: Attendees will learn from the experiences and strategies of all engaged parties in handling health crises, with focus on QI and PS</a:t>
            </a:r>
          </a:p>
          <a:p>
            <a:pPr marL="457189" indent="-457189">
              <a:spcBef>
                <a:spcPts val="267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Emergency Response Techniques: To acquire skills and knowledge in resilient emergency response techniques and crisis management in healthcare</a:t>
            </a:r>
          </a:p>
          <a:p>
            <a:pPr marL="457189" indent="-457189">
              <a:spcBef>
                <a:spcPts val="267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Policy Development Skills: Participants will learn how to develop and implement policies that ensure efficient healthcare delivery during emergencies</a:t>
            </a:r>
          </a:p>
          <a:p>
            <a:pPr marL="457189" indent="-457189">
              <a:spcBef>
                <a:spcPts val="267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Networking and Collaboration: Attendees will have the opportunity to network with peers and experts, fostering collaborations for future crisis response initiatives</a:t>
            </a:r>
          </a:p>
          <a:p>
            <a:pPr marL="457189" indent="-457189">
              <a:spcBef>
                <a:spcPts val="267"/>
              </a:spcBef>
              <a:spcAft>
                <a:spcPts val="267"/>
              </a:spcAft>
              <a:buFontTx/>
              <a:buAutoNum type="arabicPeriod"/>
              <a:defRPr/>
            </a:pP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23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B18B3-40DE-5EB4-35CA-501AD9D4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59" y="3706846"/>
            <a:ext cx="219143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tabLst>
                <a:tab pos="1066773" algn="l"/>
              </a:tabLst>
            </a:pPr>
            <a:r>
              <a:rPr lang="en-US" alt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Dr. Abdul Salam </a:t>
            </a:r>
            <a:r>
              <a:rPr lang="en-US" alt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AlQahtani</a:t>
            </a:r>
            <a:endParaRPr lang="en-US" alt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1219170">
              <a:tabLst>
                <a:tab pos="1066773" algn="l"/>
              </a:tabLst>
            </a:pPr>
            <a:r>
              <a:rPr lang="en-US" alt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Chair of Medical Committee in QRCS</a:t>
            </a:r>
            <a:endParaRPr lang="en-GB" alt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1219170">
              <a:tabLst>
                <a:tab pos="1066773" algn="l"/>
              </a:tabLst>
            </a:pPr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BB3F7C-FF1B-D4BF-1B90-E6EF913E1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082113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609585"/>
            <a:endParaRPr lang="en-GB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CD789-61F9-5AB0-0DC5-F50D2593DCC8}"/>
              </a:ext>
            </a:extLst>
          </p:cNvPr>
          <p:cNvSpPr txBox="1"/>
          <p:nvPr/>
        </p:nvSpPr>
        <p:spPr>
          <a:xfrm>
            <a:off x="2701924" y="3710798"/>
            <a:ext cx="20034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tabLst>
                <a:tab pos="1066773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Aftab Mohammad Umar</a:t>
            </a:r>
          </a:p>
          <a:p>
            <a:pPr algn="ctr" defTabSz="609585">
              <a:tabLst>
                <a:tab pos="1066773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Emergency Medicine &amp; Chair Gaza Patient Transport Committee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6B054-AA5A-C56C-1827-FFD2F2827784}"/>
              </a:ext>
            </a:extLst>
          </p:cNvPr>
          <p:cNvSpPr txBox="1"/>
          <p:nvPr/>
        </p:nvSpPr>
        <p:spPr>
          <a:xfrm>
            <a:off x="10052051" y="3706846"/>
            <a:ext cx="1859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ase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Mohamed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Alabiad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Deputy Medical Director, QRC and Quality &amp; Safety Expert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CE3F03-E4B0-82F8-3FAD-AD50CC49647F}"/>
              </a:ext>
            </a:extLst>
          </p:cNvPr>
          <p:cNvSpPr txBox="1"/>
          <p:nvPr/>
        </p:nvSpPr>
        <p:spPr>
          <a:xfrm>
            <a:off x="5094287" y="3706846"/>
            <a:ext cx="2003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tabLst>
                <a:tab pos="1066773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Sodzi Sodzi-Tettey </a:t>
            </a:r>
          </a:p>
          <a:p>
            <a:pPr algn="ctr" defTabSz="609585">
              <a:tabLst>
                <a:tab pos="1066773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Global Delivery, IHI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C1C68-3BD3-B17F-5DE5-2EA060705654}"/>
              </a:ext>
            </a:extLst>
          </p:cNvPr>
          <p:cNvSpPr txBox="1"/>
          <p:nvPr/>
        </p:nvSpPr>
        <p:spPr>
          <a:xfrm>
            <a:off x="7486650" y="3698942"/>
            <a:ext cx="2003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tabLst>
                <a:tab pos="1066773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Mondher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Letaief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Regional Advisor on Quality &amp; Safety, WHO EMRO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erson wearing glasses and a white headdress&#10;&#10;Description automatically generated">
            <a:extLst>
              <a:ext uri="{FF2B5EF4-FFF2-40B4-BE49-F238E27FC236}">
                <a16:creationId xmlns:a16="http://schemas.microsoft.com/office/drawing/2014/main" id="{0C027814-1A81-EE48-8173-CC2C6621A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47" y="1421806"/>
            <a:ext cx="1606600" cy="1900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erson in a brown suit&#10;&#10;Description automatically generated">
            <a:extLst>
              <a:ext uri="{FF2B5EF4-FFF2-40B4-BE49-F238E27FC236}">
                <a16:creationId xmlns:a16="http://schemas.microsoft.com/office/drawing/2014/main" id="{A86111FA-EE57-9CCD-8A5B-94F26273F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300626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erson with a mustache and glasses&#10;&#10;Description automatically generated">
            <a:extLst>
              <a:ext uri="{FF2B5EF4-FFF2-40B4-BE49-F238E27FC236}">
                <a16:creationId xmlns:a16="http://schemas.microsoft.com/office/drawing/2014/main" id="{3B25E613-D428-5670-7F47-2D46CBDBE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35" y="121014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person with a beard and a white headdress&#10;&#10;Description automatically generated">
            <a:extLst>
              <a:ext uri="{FF2B5EF4-FFF2-40B4-BE49-F238E27FC236}">
                <a16:creationId xmlns:a16="http://schemas.microsoft.com/office/drawing/2014/main" id="{E134A556-E8BF-6032-2AD5-EBDB6FE81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1391115"/>
            <a:ext cx="1962150" cy="196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person in a suit&#10;&#10;Description automatically generated">
            <a:extLst>
              <a:ext uri="{FF2B5EF4-FFF2-40B4-BE49-F238E27FC236}">
                <a16:creationId xmlns:a16="http://schemas.microsoft.com/office/drawing/2014/main" id="{3CE77C0D-A866-3F70-BE45-2F2931124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6" y="1300627"/>
            <a:ext cx="2148121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5366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C0DFE0D2DA5448FF7AC5C63D2CEB4" ma:contentTypeVersion="1" ma:contentTypeDescription="Create a new document." ma:contentTypeScope="" ma:versionID="5b3483312e7b7c1367cb988c051f63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31dec261deb37c812c0bf4798222a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190EF3-8433-47BA-9138-A1F8364A31F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70e1eae-fb3c-4c28-beac-7a7a7cea223d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1d79f14-4a27-4a8d-bce6-1eee31c9ec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D454FC-9627-40B2-BC6D-5DB5B6E34B76}"/>
</file>

<file path=customXml/itemProps3.xml><?xml version="1.0" encoding="utf-8"?>
<ds:datastoreItem xmlns:ds="http://schemas.openxmlformats.org/officeDocument/2006/customXml" ds:itemID="{32EA110C-E590-4AE8-A2BA-787FB014C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234</Words>
  <Application>Microsoft Macintosh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Lourena Mendes</dc:creator>
  <cp:lastModifiedBy>Ammar Al Ismail</cp:lastModifiedBy>
  <cp:revision>4</cp:revision>
  <dcterms:created xsi:type="dcterms:W3CDTF">2024-02-24T07:52:53Z</dcterms:created>
  <dcterms:modified xsi:type="dcterms:W3CDTF">2024-02-25T08:20:18Z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0x010100A4DC0DFE0D2DA5448FF7AC5C63D2CEB4</vt:lpwstr>
  </property>
  <property fmtid="{D5CDD505-2E9C-101B-9397-08002B2CF9AE}" pid="3" name="MediaServiceImageTags">
    <vt:lpwstr/>
  </property>
</Properties>
</file>